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9"/>
  </p:notesMasterIdLst>
  <p:sldIdLst>
    <p:sldId id="257" r:id="rId2"/>
    <p:sldId id="263" r:id="rId3"/>
    <p:sldId id="261" r:id="rId4"/>
    <p:sldId id="262" r:id="rId5"/>
    <p:sldId id="259" r:id="rId6"/>
    <p:sldId id="260"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1880" autoAdjust="0"/>
  </p:normalViewPr>
  <p:slideViewPr>
    <p:cSldViewPr snapToGrid="0" snapToObjects="1">
      <p:cViewPr varScale="1">
        <p:scale>
          <a:sx n="103" d="100"/>
          <a:sy n="103" d="100"/>
        </p:scale>
        <p:origin x="896"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03T19:36:35.121"/>
    </inkml:context>
    <inkml:brush xml:id="br0">
      <inkml:brushProperty name="width" value="0.05" units="cm"/>
      <inkml:brushProperty name="height" value="0.05" units="cm"/>
      <inkml:brushProperty name="color" value="#E71224"/>
    </inkml:brush>
  </inkml:definitions>
  <inkml:trace contextRef="#ctx0" brushRef="#br0">0 1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03T19:36:35.121"/>
    </inkml:context>
    <inkml:brush xml:id="br0">
      <inkml:brushProperty name="width" value="0.05" units="cm"/>
      <inkml:brushProperty name="height" value="0.05" units="cm"/>
      <inkml:brushProperty name="color" value="#E71224"/>
    </inkml:brush>
  </inkml:definitions>
  <inkml:trace contextRef="#ctx0" brushRef="#br0">0 1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03T19:36:35.121"/>
    </inkml:context>
    <inkml:brush xml:id="br0">
      <inkml:brushProperty name="width" value="0.05" units="cm"/>
      <inkml:brushProperty name="height" value="0.05" units="cm"/>
      <inkml:brushProperty name="color" value="#E71224"/>
    </inkml:brush>
  </inkml:definitions>
  <inkml:trace contextRef="#ctx0" brushRef="#br0">0 1 24575,'0'0'0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03T19:36:35.121"/>
    </inkml:context>
    <inkml:brush xml:id="br0">
      <inkml:brushProperty name="width" value="0.05" units="cm"/>
      <inkml:brushProperty name="height" value="0.05" units="cm"/>
      <inkml:brushProperty name="color" value="#E71224"/>
    </inkml:brush>
  </inkml:definitions>
  <inkml:trace contextRef="#ctx0" brushRef="#br0">0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00B25-A88E-AE40-99D7-232D3A25F5F4}" type="datetimeFigureOut">
              <a:rPr lang="en-US" smtClean="0"/>
              <a:t>9/10/19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B6C6AD-C59A-5544-935C-F2EBD6225D31}" type="slidenum">
              <a:rPr lang="en-US" smtClean="0"/>
              <a:t>‹#›</a:t>
            </a:fld>
            <a:endParaRPr lang="en-US"/>
          </a:p>
        </p:txBody>
      </p:sp>
    </p:spTree>
    <p:extLst>
      <p:ext uri="{BB962C8B-B14F-4D97-AF65-F5344CB8AC3E}">
        <p14:creationId xmlns:p14="http://schemas.microsoft.com/office/powerpoint/2010/main" val="7216962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B6C6AD-C59A-5544-935C-F2EBD6225D31}" type="slidenum">
              <a:rPr lang="en-US" smtClean="0"/>
              <a:t>1</a:t>
            </a:fld>
            <a:endParaRPr lang="en-US"/>
          </a:p>
        </p:txBody>
      </p:sp>
    </p:spTree>
    <p:extLst>
      <p:ext uri="{BB962C8B-B14F-4D97-AF65-F5344CB8AC3E}">
        <p14:creationId xmlns:p14="http://schemas.microsoft.com/office/powerpoint/2010/main" val="415297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B6C6AD-C59A-5544-935C-F2EBD6225D31}" type="slidenum">
              <a:rPr lang="en-US" smtClean="0"/>
              <a:t>6</a:t>
            </a:fld>
            <a:endParaRPr lang="en-US"/>
          </a:p>
        </p:txBody>
      </p:sp>
    </p:spTree>
    <p:extLst>
      <p:ext uri="{BB962C8B-B14F-4D97-AF65-F5344CB8AC3E}">
        <p14:creationId xmlns:p14="http://schemas.microsoft.com/office/powerpoint/2010/main" val="475716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B6C6AD-C59A-5544-935C-F2EBD6225D31}" type="slidenum">
              <a:rPr lang="en-US" smtClean="0"/>
              <a:t>7</a:t>
            </a:fld>
            <a:endParaRPr lang="en-US"/>
          </a:p>
        </p:txBody>
      </p:sp>
    </p:spTree>
    <p:extLst>
      <p:ext uri="{BB962C8B-B14F-4D97-AF65-F5344CB8AC3E}">
        <p14:creationId xmlns:p14="http://schemas.microsoft.com/office/powerpoint/2010/main" val="47571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770888" y="1295401"/>
            <a:ext cx="8650224"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763895" y="1524000"/>
            <a:ext cx="8664211"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763895" y="3299013"/>
            <a:ext cx="8664212"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83284890-85D2-4D7B-8EF5-15A9C1DB8F42}"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8" y="611872"/>
            <a:ext cx="5439393"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711198" y="1787856"/>
            <a:ext cx="5439393"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
        <p:nvSpPr>
          <p:cNvPr id="8" name="Picture Placeholder 2"/>
          <p:cNvSpPr>
            <a:spLocks noGrp="1"/>
          </p:cNvSpPr>
          <p:nvPr>
            <p:ph type="pic" idx="1"/>
          </p:nvPr>
        </p:nvSpPr>
        <p:spPr>
          <a:xfrm>
            <a:off x="6787489" y="359393"/>
            <a:ext cx="48768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7157CC2-0FC8-4686-B024-99790E0F5162}"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6389" y="368301"/>
            <a:ext cx="2032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32365" y="368301"/>
            <a:ext cx="8919635"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F6764DA5-CD3D-4590-A511-FCD3BC7A793E}"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2F5661D-6934-4B32-B92C-470368BF1EC6}"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4718" y="3352802"/>
            <a:ext cx="11222567" cy="1470025"/>
          </a:xfrm>
        </p:spPr>
        <p:txBody>
          <a:bodyPr/>
          <a:lstStyle/>
          <a:p>
            <a:r>
              <a:rPr lang="en-US"/>
              <a:t>Click to edit Master title style</a:t>
            </a:r>
            <a:endParaRPr dirty="0"/>
          </a:p>
        </p:txBody>
      </p:sp>
      <p:sp>
        <p:nvSpPr>
          <p:cNvPr id="3" name="Subtitle 2"/>
          <p:cNvSpPr>
            <a:spLocks noGrp="1"/>
          </p:cNvSpPr>
          <p:nvPr>
            <p:ph type="subTitle" idx="1"/>
          </p:nvPr>
        </p:nvSpPr>
        <p:spPr>
          <a:xfrm>
            <a:off x="484718" y="4771030"/>
            <a:ext cx="11222567"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8664C608-40B1-4030-A28D-5B74BC98ADCE}"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Picture Placeholder 2"/>
          <p:cNvSpPr>
            <a:spLocks noGrp="1"/>
          </p:cNvSpPr>
          <p:nvPr>
            <p:ph type="pic" idx="13"/>
          </p:nvPr>
        </p:nvSpPr>
        <p:spPr>
          <a:xfrm>
            <a:off x="494640" y="363538"/>
            <a:ext cx="1120272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2367" y="2403145"/>
            <a:ext cx="10742084"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732367" y="3736006"/>
            <a:ext cx="10742084"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1336956"/>
          </a:xfrm>
        </p:spPr>
        <p:txBody>
          <a:bodyPr/>
          <a:lstStyle/>
          <a:p>
            <a:r>
              <a:rPr lang="en-US"/>
              <a:t>Click to edit Master title style</a:t>
            </a:r>
            <a:endParaRPr/>
          </a:p>
        </p:txBody>
      </p:sp>
      <p:sp>
        <p:nvSpPr>
          <p:cNvPr id="3" name="Content Placeholder 2"/>
          <p:cNvSpPr>
            <a:spLocks noGrp="1"/>
          </p:cNvSpPr>
          <p:nvPr>
            <p:ph sz="half" idx="1"/>
          </p:nvPr>
        </p:nvSpPr>
        <p:spPr>
          <a:xfrm>
            <a:off x="732367"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334761"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E548D31E-DCDA-41A7-9C67-C4B11B94D21D}"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2365" y="107576"/>
            <a:ext cx="10723035"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32365"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2365"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334760"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4760"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9B3762C0-B258-48F1-ADE6-176B4174CCDD}"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77919A6-33EB-49BD-A62F-1FA56B9F9712}" type="datetimeFigureOut">
              <a:rPr lang="en-US" smtClean="0"/>
              <a:t>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9/10/19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9" y="611872"/>
            <a:ext cx="512064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6323765" y="368300"/>
            <a:ext cx="512064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11199" y="1787856"/>
            <a:ext cx="512064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367" y="107576"/>
            <a:ext cx="10723035"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32367" y="1600201"/>
            <a:ext cx="10723035"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506447" y="6275669"/>
            <a:ext cx="2844800" cy="365125"/>
          </a:xfrm>
          <a:prstGeom prst="rect">
            <a:avLst/>
          </a:prstGeom>
        </p:spPr>
        <p:txBody>
          <a:bodyPr vert="horz" lIns="91440" tIns="45720" rIns="91440" bIns="45720" rtlCol="0" anchor="ctr"/>
          <a:lstStyle>
            <a:lvl1pPr algn="r">
              <a:defRPr sz="1200">
                <a:solidFill>
                  <a:schemeClr val="bg1"/>
                </a:solidFill>
              </a:defRPr>
            </a:lvl1pPr>
          </a:lstStyle>
          <a:p>
            <a:fld id="{8664C608-40B1-4030-A28D-5B74BC98ADCE}" type="datetimeFigureOut">
              <a:rPr lang="en-US" smtClean="0"/>
              <a:t>9/10/19</a:t>
            </a:fld>
            <a:endParaRPr lang="en-US" dirty="0"/>
          </a:p>
        </p:txBody>
      </p:sp>
      <p:sp>
        <p:nvSpPr>
          <p:cNvPr id="5" name="Footer Placeholder 4"/>
          <p:cNvSpPr>
            <a:spLocks noGrp="1"/>
          </p:cNvSpPr>
          <p:nvPr>
            <p:ph type="ftr" sz="quarter" idx="3"/>
          </p:nvPr>
        </p:nvSpPr>
        <p:spPr>
          <a:xfrm>
            <a:off x="352611" y="6275669"/>
            <a:ext cx="6454588"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10530541" y="6275669"/>
            <a:ext cx="1320800" cy="365125"/>
          </a:xfrm>
          <a:prstGeom prst="rect">
            <a:avLst/>
          </a:prstGeom>
        </p:spPr>
        <p:txBody>
          <a:bodyPr vert="horz" lIns="91440" tIns="45720" rIns="91440" bIns="45720" rtlCol="0" anchor="ctr"/>
          <a:lstStyle>
            <a:lvl1pPr algn="r">
              <a:defRPr sz="3600">
                <a:solidFill>
                  <a:schemeClr val="bg1"/>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Lst>
  <p:hf sldNum="0"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655E-920D-1D44-93C0-0458FBAAC2A4}"/>
              </a:ext>
            </a:extLst>
          </p:cNvPr>
          <p:cNvSpPr>
            <a:spLocks noGrp="1"/>
          </p:cNvSpPr>
          <p:nvPr>
            <p:ph type="title"/>
          </p:nvPr>
        </p:nvSpPr>
        <p:spPr>
          <a:xfrm>
            <a:off x="613317" y="846716"/>
            <a:ext cx="10514931" cy="1113274"/>
          </a:xfrm>
        </p:spPr>
        <p:txBody>
          <a:bodyPr>
            <a:normAutofit/>
          </a:bodyPr>
          <a:lstStyle/>
          <a:p>
            <a:r>
              <a:rPr lang="en-US" sz="6000" u="sng" dirty="0"/>
              <a:t>FACTS MATTER</a:t>
            </a:r>
          </a:p>
        </p:txBody>
      </p:sp>
      <p:sp>
        <p:nvSpPr>
          <p:cNvPr id="3" name="Content Placeholder 2">
            <a:extLst>
              <a:ext uri="{FF2B5EF4-FFF2-40B4-BE49-F238E27FC236}">
                <a16:creationId xmlns:a16="http://schemas.microsoft.com/office/drawing/2014/main" id="{948898D1-CE00-FF42-954C-5944F5A573AC}"/>
              </a:ext>
            </a:extLst>
          </p:cNvPr>
          <p:cNvSpPr>
            <a:spLocks noGrp="1"/>
          </p:cNvSpPr>
          <p:nvPr>
            <p:ph idx="1"/>
          </p:nvPr>
        </p:nvSpPr>
        <p:spPr>
          <a:xfrm>
            <a:off x="1113174" y="1959991"/>
            <a:ext cx="9218963" cy="5472286"/>
          </a:xfrm>
        </p:spPr>
        <p:txBody>
          <a:bodyPr>
            <a:normAutofit/>
          </a:bodyPr>
          <a:lstStyle/>
          <a:p>
            <a:pPr marL="0" indent="0" algn="ctr">
              <a:buNone/>
            </a:pPr>
            <a:endParaRPr lang="en-US" sz="4000" dirty="0"/>
          </a:p>
          <a:p>
            <a:pPr marL="0" indent="0" algn="ctr">
              <a:buNone/>
            </a:pPr>
            <a:endParaRPr lang="en-US" sz="4000" dirty="0"/>
          </a:p>
          <a:p>
            <a:pPr marL="0" indent="0" algn="ctr">
              <a:buNone/>
            </a:pPr>
            <a:r>
              <a:rPr lang="en-US" sz="4400" dirty="0"/>
              <a:t>A Current Review of the CCVD Water System Enterprise</a:t>
            </a:r>
          </a:p>
          <a:p>
            <a:pPr marL="0" indent="0" algn="ctr">
              <a:buNone/>
            </a:pPr>
            <a:r>
              <a:rPr lang="en-US" sz="1600" dirty="0"/>
              <a:t>September 5, 2019</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813527F-037B-9642-B630-924BF0EBFC43}"/>
                  </a:ext>
                </a:extLst>
              </p14:cNvPr>
              <p14:cNvContentPartPr/>
              <p14:nvPr/>
            </p14:nvContentPartPr>
            <p14:xfrm>
              <a:off x="2177798" y="4120411"/>
              <a:ext cx="360" cy="360"/>
            </p14:xfrm>
          </p:contentPart>
        </mc:Choice>
        <mc:Fallback xmlns="">
          <p:pic>
            <p:nvPicPr>
              <p:cNvPr id="4" name="Ink 3">
                <a:extLst>
                  <a:ext uri="{FF2B5EF4-FFF2-40B4-BE49-F238E27FC236}">
                    <a16:creationId xmlns:a16="http://schemas.microsoft.com/office/drawing/2014/main" id="{4813527F-037B-9642-B630-924BF0EBFC43}"/>
                  </a:ext>
                </a:extLst>
              </p:cNvPr>
              <p:cNvPicPr/>
              <p:nvPr/>
            </p:nvPicPr>
            <p:blipFill>
              <a:blip r:embed="rId4"/>
              <a:stretch>
                <a:fillRect/>
              </a:stretch>
            </p:blipFill>
            <p:spPr>
              <a:xfrm>
                <a:off x="2168798" y="4111771"/>
                <a:ext cx="18000" cy="18000"/>
              </a:xfrm>
              <a:prstGeom prst="rect">
                <a:avLst/>
              </a:prstGeom>
            </p:spPr>
          </p:pic>
        </mc:Fallback>
      </mc:AlternateContent>
    </p:spTree>
    <p:extLst>
      <p:ext uri="{BB962C8B-B14F-4D97-AF65-F5344CB8AC3E}">
        <p14:creationId xmlns:p14="http://schemas.microsoft.com/office/powerpoint/2010/main" val="234540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655E-920D-1D44-93C0-0458FBAAC2A4}"/>
              </a:ext>
            </a:extLst>
          </p:cNvPr>
          <p:cNvSpPr>
            <a:spLocks noGrp="1"/>
          </p:cNvSpPr>
          <p:nvPr>
            <p:ph type="title"/>
          </p:nvPr>
        </p:nvSpPr>
        <p:spPr>
          <a:xfrm>
            <a:off x="613317" y="484632"/>
            <a:ext cx="10514931" cy="853514"/>
          </a:xfrm>
        </p:spPr>
        <p:txBody>
          <a:bodyPr>
            <a:normAutofit/>
          </a:bodyPr>
          <a:lstStyle/>
          <a:p>
            <a:r>
              <a:rPr lang="en-US" u="sng" dirty="0"/>
              <a:t>CCVD Water System Overview</a:t>
            </a:r>
          </a:p>
        </p:txBody>
      </p:sp>
      <p:sp>
        <p:nvSpPr>
          <p:cNvPr id="3" name="Content Placeholder 2">
            <a:extLst>
              <a:ext uri="{FF2B5EF4-FFF2-40B4-BE49-F238E27FC236}">
                <a16:creationId xmlns:a16="http://schemas.microsoft.com/office/drawing/2014/main" id="{948898D1-CE00-FF42-954C-5944F5A573AC}"/>
              </a:ext>
            </a:extLst>
          </p:cNvPr>
          <p:cNvSpPr>
            <a:spLocks noGrp="1"/>
          </p:cNvSpPr>
          <p:nvPr>
            <p:ph idx="1"/>
          </p:nvPr>
        </p:nvSpPr>
        <p:spPr>
          <a:xfrm>
            <a:off x="613317" y="2069748"/>
            <a:ext cx="10831994" cy="5080290"/>
          </a:xfrm>
        </p:spPr>
        <p:txBody>
          <a:bodyPr>
            <a:normAutofit/>
          </a:bodyPr>
          <a:lstStyle/>
          <a:p>
            <a:pPr marL="0" indent="0">
              <a:buNone/>
            </a:pPr>
            <a:r>
              <a:rPr lang="en-US" dirty="0"/>
              <a:t>The CCVD Water System is more than 50 years old.   </a:t>
            </a:r>
          </a:p>
          <a:p>
            <a:pPr marL="0" indent="0">
              <a:buNone/>
            </a:pPr>
            <a:r>
              <a:rPr lang="en-US" dirty="0"/>
              <a:t>There are currently 89 homes within CCVD community.</a:t>
            </a:r>
          </a:p>
          <a:p>
            <a:pPr marL="0" indent="0">
              <a:buNone/>
            </a:pPr>
            <a:r>
              <a:rPr lang="en-US" dirty="0"/>
              <a:t>Thirty-three or 37% of these homes are utilizing the CCVD Water System.</a:t>
            </a:r>
          </a:p>
          <a:p>
            <a:pPr marL="0" indent="0">
              <a:buNone/>
            </a:pPr>
            <a:r>
              <a:rPr lang="en-US" dirty="0"/>
              <a:t>Fifty-five or 63% of these homes have installed a private or shared well and do </a:t>
            </a:r>
            <a:r>
              <a:rPr lang="en-US" u="sng" dirty="0"/>
              <a:t>NOT</a:t>
            </a:r>
            <a:r>
              <a:rPr lang="en-US" dirty="0"/>
              <a:t> use the water system.   </a:t>
            </a:r>
          </a:p>
          <a:p>
            <a:pPr marL="0" indent="0">
              <a:buNone/>
            </a:pPr>
            <a:r>
              <a:rPr lang="en-US" dirty="0"/>
              <a:t>Prior to 2019, all 84 property owners had been subsidizing the water system.   </a:t>
            </a:r>
          </a:p>
          <a:p>
            <a:pPr marL="0" indent="0">
              <a:buNone/>
            </a:pPr>
            <a:r>
              <a:rPr lang="en-US" dirty="0"/>
              <a: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813527F-037B-9642-B630-924BF0EBFC43}"/>
                  </a:ext>
                </a:extLst>
              </p14:cNvPr>
              <p14:cNvContentPartPr/>
              <p14:nvPr/>
            </p14:nvContentPartPr>
            <p14:xfrm>
              <a:off x="2177798" y="4120411"/>
              <a:ext cx="360" cy="360"/>
            </p14:xfrm>
          </p:contentPart>
        </mc:Choice>
        <mc:Fallback xmlns="">
          <p:pic>
            <p:nvPicPr>
              <p:cNvPr id="4" name="Ink 3">
                <a:extLst>
                  <a:ext uri="{FF2B5EF4-FFF2-40B4-BE49-F238E27FC236}">
                    <a16:creationId xmlns:a16="http://schemas.microsoft.com/office/drawing/2014/main" id="{4813527F-037B-9642-B630-924BF0EBFC43}"/>
                  </a:ext>
                </a:extLst>
              </p:cNvPr>
              <p:cNvPicPr/>
              <p:nvPr/>
            </p:nvPicPr>
            <p:blipFill>
              <a:blip r:embed="rId3"/>
              <a:stretch>
                <a:fillRect/>
              </a:stretch>
            </p:blipFill>
            <p:spPr>
              <a:xfrm>
                <a:off x="2168798" y="4111771"/>
                <a:ext cx="18000" cy="18000"/>
              </a:xfrm>
              <a:prstGeom prst="rect">
                <a:avLst/>
              </a:prstGeom>
            </p:spPr>
          </p:pic>
        </mc:Fallback>
      </mc:AlternateContent>
    </p:spTree>
    <p:extLst>
      <p:ext uri="{BB962C8B-B14F-4D97-AF65-F5344CB8AC3E}">
        <p14:creationId xmlns:p14="http://schemas.microsoft.com/office/powerpoint/2010/main" val="361945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655E-920D-1D44-93C0-0458FBAAC2A4}"/>
              </a:ext>
            </a:extLst>
          </p:cNvPr>
          <p:cNvSpPr>
            <a:spLocks noGrp="1"/>
          </p:cNvSpPr>
          <p:nvPr>
            <p:ph type="title"/>
          </p:nvPr>
        </p:nvSpPr>
        <p:spPr>
          <a:xfrm>
            <a:off x="613317" y="282237"/>
            <a:ext cx="10514931" cy="1075493"/>
          </a:xfrm>
        </p:spPr>
        <p:txBody>
          <a:bodyPr>
            <a:normAutofit/>
          </a:bodyPr>
          <a:lstStyle/>
          <a:p>
            <a:r>
              <a:rPr lang="en-US" u="sng" dirty="0"/>
              <a:t>CCVD Water System Overview</a:t>
            </a:r>
          </a:p>
        </p:txBody>
      </p:sp>
      <p:sp>
        <p:nvSpPr>
          <p:cNvPr id="3" name="Content Placeholder 2">
            <a:extLst>
              <a:ext uri="{FF2B5EF4-FFF2-40B4-BE49-F238E27FC236}">
                <a16:creationId xmlns:a16="http://schemas.microsoft.com/office/drawing/2014/main" id="{948898D1-CE00-FF42-954C-5944F5A573AC}"/>
              </a:ext>
            </a:extLst>
          </p:cNvPr>
          <p:cNvSpPr>
            <a:spLocks noGrp="1"/>
          </p:cNvSpPr>
          <p:nvPr>
            <p:ph idx="1"/>
          </p:nvPr>
        </p:nvSpPr>
        <p:spPr>
          <a:xfrm>
            <a:off x="613317" y="1556819"/>
            <a:ext cx="10681455" cy="5018944"/>
          </a:xfrm>
        </p:spPr>
        <p:txBody>
          <a:bodyPr>
            <a:normAutofit lnSpcReduction="10000"/>
          </a:bodyPr>
          <a:lstStyle/>
          <a:p>
            <a:pPr marL="0" indent="0">
              <a:buNone/>
            </a:pPr>
            <a:r>
              <a:rPr lang="en-US" dirty="0"/>
              <a:t>The last significant upgrade to the water system was done in 2015.  A $</a:t>
            </a:r>
            <a:r>
              <a:rPr lang="en-US" dirty="0">
                <a:solidFill>
                  <a:schemeClr val="tx1"/>
                </a:solidFill>
              </a:rPr>
              <a:t>275,000</a:t>
            </a:r>
            <a:r>
              <a:rPr lang="en-US" dirty="0"/>
              <a:t> bond was issued from the State of NH.  Fortunately, for CCVD, $</a:t>
            </a:r>
            <a:r>
              <a:rPr lang="en-US" dirty="0">
                <a:solidFill>
                  <a:schemeClr val="tx1"/>
                </a:solidFill>
              </a:rPr>
              <a:t>159,500</a:t>
            </a:r>
            <a:r>
              <a:rPr lang="en-US" dirty="0"/>
              <a:t> was forgiven by the State, leaving an open balance as of 5/01/2019 of </a:t>
            </a:r>
            <a:r>
              <a:rPr lang="en-US" dirty="0">
                <a:solidFill>
                  <a:schemeClr val="tx1"/>
                </a:solidFill>
              </a:rPr>
              <a:t>$96,748</a:t>
            </a:r>
            <a:r>
              <a:rPr lang="en-US" dirty="0"/>
              <a:t>, payable over 20 years.   </a:t>
            </a:r>
          </a:p>
          <a:p>
            <a:pPr marL="0" indent="0">
              <a:buNone/>
            </a:pPr>
            <a:r>
              <a:rPr lang="en-US" dirty="0"/>
              <a:t>Even after the system upgrade, there were pump issues in 2018 resulting in the Village tax payers contributing an additional $20,000 for new water pumps.         </a:t>
            </a:r>
          </a:p>
          <a:p>
            <a:pPr marL="0" indent="0">
              <a:buNone/>
            </a:pPr>
            <a:r>
              <a:rPr lang="en-US" dirty="0"/>
              <a:t>Effective 2019, the Water System was placed into its own budget entity  so that the </a:t>
            </a:r>
            <a:r>
              <a:rPr lang="en-US" dirty="0">
                <a:solidFill>
                  <a:schemeClr val="tx1"/>
                </a:solidFill>
              </a:rPr>
              <a:t>63% </a:t>
            </a:r>
            <a:r>
              <a:rPr lang="en-US" dirty="0"/>
              <a:t>of property owners </a:t>
            </a:r>
            <a:r>
              <a:rPr lang="en-US" u="sng" dirty="0"/>
              <a:t>NOT</a:t>
            </a:r>
            <a:r>
              <a:rPr lang="en-US" dirty="0"/>
              <a:t> on the Water System were not burdened with the cost. </a:t>
            </a:r>
          </a:p>
          <a:p>
            <a:pPr marL="0" indent="0">
              <a:buNone/>
            </a:pPr>
            <a:r>
              <a:rPr lang="en-US" dirty="0"/>
              <a:t>This change resulted in the 2019 CCVD Operating Budget needing only ~</a:t>
            </a:r>
            <a:r>
              <a:rPr lang="en-US" dirty="0">
                <a:solidFill>
                  <a:schemeClr val="tx1"/>
                </a:solidFill>
              </a:rPr>
              <a:t>$90,000 </a:t>
            </a:r>
            <a:r>
              <a:rPr lang="en-US" dirty="0"/>
              <a:t>to operate the Village versus the previous</a:t>
            </a:r>
            <a:r>
              <a:rPr lang="en-US" dirty="0">
                <a:solidFill>
                  <a:schemeClr val="tx1"/>
                </a:solidFill>
              </a:rPr>
              <a:t> budget ~$114,300. </a:t>
            </a:r>
            <a:r>
              <a:rPr lang="en-US" dirty="0"/>
              <a: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813527F-037B-9642-B630-924BF0EBFC43}"/>
                  </a:ext>
                </a:extLst>
              </p14:cNvPr>
              <p14:cNvContentPartPr/>
              <p14:nvPr/>
            </p14:nvContentPartPr>
            <p14:xfrm>
              <a:off x="2177798" y="4120411"/>
              <a:ext cx="360" cy="360"/>
            </p14:xfrm>
          </p:contentPart>
        </mc:Choice>
        <mc:Fallback xmlns="">
          <p:pic>
            <p:nvPicPr>
              <p:cNvPr id="4" name="Ink 3">
                <a:extLst>
                  <a:ext uri="{FF2B5EF4-FFF2-40B4-BE49-F238E27FC236}">
                    <a16:creationId xmlns:a16="http://schemas.microsoft.com/office/drawing/2014/main" id="{4813527F-037B-9642-B630-924BF0EBFC43}"/>
                  </a:ext>
                </a:extLst>
              </p:cNvPr>
              <p:cNvPicPr/>
              <p:nvPr/>
            </p:nvPicPr>
            <p:blipFill>
              <a:blip r:embed="rId3"/>
              <a:stretch>
                <a:fillRect/>
              </a:stretch>
            </p:blipFill>
            <p:spPr>
              <a:xfrm>
                <a:off x="2168798" y="4111771"/>
                <a:ext cx="18000" cy="18000"/>
              </a:xfrm>
              <a:prstGeom prst="rect">
                <a:avLst/>
              </a:prstGeom>
            </p:spPr>
          </p:pic>
        </mc:Fallback>
      </mc:AlternateContent>
    </p:spTree>
    <p:extLst>
      <p:ext uri="{BB962C8B-B14F-4D97-AF65-F5344CB8AC3E}">
        <p14:creationId xmlns:p14="http://schemas.microsoft.com/office/powerpoint/2010/main" val="234540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655E-920D-1D44-93C0-0458FBAAC2A4}"/>
              </a:ext>
            </a:extLst>
          </p:cNvPr>
          <p:cNvSpPr>
            <a:spLocks noGrp="1"/>
          </p:cNvSpPr>
          <p:nvPr>
            <p:ph type="title"/>
          </p:nvPr>
        </p:nvSpPr>
        <p:spPr>
          <a:xfrm>
            <a:off x="613317" y="282237"/>
            <a:ext cx="10514931" cy="1060893"/>
          </a:xfrm>
        </p:spPr>
        <p:txBody>
          <a:bodyPr>
            <a:normAutofit/>
          </a:bodyPr>
          <a:lstStyle/>
          <a:p>
            <a:r>
              <a:rPr lang="en-US" u="sng" dirty="0"/>
              <a:t>CCVD Water System Overview</a:t>
            </a:r>
          </a:p>
        </p:txBody>
      </p:sp>
      <p:sp>
        <p:nvSpPr>
          <p:cNvPr id="3" name="Content Placeholder 2">
            <a:extLst>
              <a:ext uri="{FF2B5EF4-FFF2-40B4-BE49-F238E27FC236}">
                <a16:creationId xmlns:a16="http://schemas.microsoft.com/office/drawing/2014/main" id="{948898D1-CE00-FF42-954C-5944F5A573AC}"/>
              </a:ext>
            </a:extLst>
          </p:cNvPr>
          <p:cNvSpPr>
            <a:spLocks noGrp="1"/>
          </p:cNvSpPr>
          <p:nvPr>
            <p:ph idx="1"/>
          </p:nvPr>
        </p:nvSpPr>
        <p:spPr>
          <a:xfrm>
            <a:off x="613317" y="1630710"/>
            <a:ext cx="10681455" cy="5487968"/>
          </a:xfrm>
        </p:spPr>
        <p:txBody>
          <a:bodyPr>
            <a:noAutofit/>
          </a:bodyPr>
          <a:lstStyle/>
          <a:p>
            <a:pPr marL="0" indent="0">
              <a:buNone/>
            </a:pPr>
            <a:endParaRPr lang="en-US" dirty="0"/>
          </a:p>
          <a:p>
            <a:pPr marL="0" indent="0">
              <a:buNone/>
            </a:pPr>
            <a:r>
              <a:rPr lang="en-US" dirty="0"/>
              <a:t>In July of 2019, every property owner received a reduction in their CCVD Precinct Tax  from $9.75 to $7.62 per thousand dollars of assessed value.  This is a savings of $2.13 per thousand dollars of assessed value.   For example: if you have a $100,000 assessed value, your taxes dropped $213.  </a:t>
            </a:r>
          </a:p>
          <a:p>
            <a:pPr marL="0" indent="0">
              <a:buNone/>
            </a:pPr>
            <a:r>
              <a:rPr lang="en-US" dirty="0"/>
              <a:t>The maximum revenue generated by the water system is $24,750 and it is expected to show a deficit this year based on expected annual expenses. This deficit was created by incidents such as the recent lightening strike which damaged the pump house.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813527F-037B-9642-B630-924BF0EBFC43}"/>
                  </a:ext>
                </a:extLst>
              </p14:cNvPr>
              <p14:cNvContentPartPr/>
              <p14:nvPr/>
            </p14:nvContentPartPr>
            <p14:xfrm>
              <a:off x="2177798" y="4120411"/>
              <a:ext cx="360" cy="360"/>
            </p14:xfrm>
          </p:contentPart>
        </mc:Choice>
        <mc:Fallback xmlns="">
          <p:pic>
            <p:nvPicPr>
              <p:cNvPr id="4" name="Ink 3">
                <a:extLst>
                  <a:ext uri="{FF2B5EF4-FFF2-40B4-BE49-F238E27FC236}">
                    <a16:creationId xmlns:a16="http://schemas.microsoft.com/office/drawing/2014/main" id="{4813527F-037B-9642-B630-924BF0EBFC43}"/>
                  </a:ext>
                </a:extLst>
              </p:cNvPr>
              <p:cNvPicPr/>
              <p:nvPr/>
            </p:nvPicPr>
            <p:blipFill>
              <a:blip r:embed="rId3"/>
              <a:stretch>
                <a:fillRect/>
              </a:stretch>
            </p:blipFill>
            <p:spPr>
              <a:xfrm>
                <a:off x="2168798" y="4111771"/>
                <a:ext cx="18000" cy="18000"/>
              </a:xfrm>
              <a:prstGeom prst="rect">
                <a:avLst/>
              </a:prstGeom>
            </p:spPr>
          </p:pic>
        </mc:Fallback>
      </mc:AlternateContent>
    </p:spTree>
    <p:extLst>
      <p:ext uri="{BB962C8B-B14F-4D97-AF65-F5344CB8AC3E}">
        <p14:creationId xmlns:p14="http://schemas.microsoft.com/office/powerpoint/2010/main" val="182103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937D3F-4FBE-DE42-9FD3-34B39C7D8C7F}"/>
              </a:ext>
            </a:extLst>
          </p:cNvPr>
          <p:cNvSpPr>
            <a:spLocks noGrp="1"/>
          </p:cNvSpPr>
          <p:nvPr>
            <p:ph type="title"/>
          </p:nvPr>
        </p:nvSpPr>
        <p:spPr>
          <a:xfrm>
            <a:off x="656823" y="484633"/>
            <a:ext cx="10471425" cy="537316"/>
          </a:xfrm>
        </p:spPr>
        <p:txBody>
          <a:bodyPr/>
          <a:lstStyle/>
          <a:p>
            <a:r>
              <a:rPr lang="en-US" u="sng" dirty="0"/>
              <a:t>CCVD Water Enterprise P&amp;L</a:t>
            </a:r>
          </a:p>
        </p:txBody>
      </p:sp>
      <p:sp>
        <p:nvSpPr>
          <p:cNvPr id="3" name="Content Placeholder 2">
            <a:extLst>
              <a:ext uri="{FF2B5EF4-FFF2-40B4-BE49-F238E27FC236}">
                <a16:creationId xmlns:a16="http://schemas.microsoft.com/office/drawing/2014/main" id="{F12C37B1-99EE-724C-9478-30974A1126B9}"/>
              </a:ext>
            </a:extLst>
          </p:cNvPr>
          <p:cNvSpPr>
            <a:spLocks noGrp="1"/>
          </p:cNvSpPr>
          <p:nvPr>
            <p:ph idx="1"/>
          </p:nvPr>
        </p:nvSpPr>
        <p:spPr>
          <a:xfrm>
            <a:off x="862885" y="1401528"/>
            <a:ext cx="10265363" cy="4905350"/>
          </a:xfrm>
        </p:spPr>
        <p:txBody>
          <a:bodyPr>
            <a:normAutofit fontScale="25000" lnSpcReduction="20000"/>
          </a:bodyPr>
          <a:lstStyle/>
          <a:p>
            <a:pPr marL="0" indent="0">
              <a:buNone/>
            </a:pPr>
            <a:r>
              <a:rPr lang="en-US" sz="7200" dirty="0"/>
              <a:t>Projected Annual Income from 33 Homes on System		</a:t>
            </a:r>
            <a:r>
              <a:rPr lang="en-US" sz="7200" b="1" dirty="0"/>
              <a:t>$24,750</a:t>
            </a:r>
          </a:p>
          <a:p>
            <a:pPr marL="0" indent="0">
              <a:buNone/>
            </a:pPr>
            <a:r>
              <a:rPr lang="en-US" sz="7200" dirty="0"/>
              <a:t>Expenses			       </a:t>
            </a:r>
            <a:r>
              <a:rPr lang="en-US" sz="7200" u="sng" dirty="0"/>
              <a:t>YTD 9/3/19</a:t>
            </a:r>
            <a:r>
              <a:rPr lang="en-US" sz="7200" dirty="0"/>
              <a:t>	  	   </a:t>
            </a:r>
            <a:r>
              <a:rPr lang="en-US" sz="7200" u="sng" dirty="0"/>
              <a:t> Projected 2019</a:t>
            </a:r>
          </a:p>
          <a:p>
            <a:pPr marL="0" indent="0">
              <a:buNone/>
            </a:pPr>
            <a:r>
              <a:rPr lang="en-US" sz="7200" dirty="0"/>
              <a:t>Eversource:  Electric to run pumps	$  7,104			$10,500</a:t>
            </a:r>
          </a:p>
          <a:p>
            <a:pPr marL="0" indent="0">
              <a:buNone/>
            </a:pPr>
            <a:r>
              <a:rPr lang="en-US" sz="7200" dirty="0"/>
              <a:t>Water Testing:             			$     600		$     900</a:t>
            </a:r>
          </a:p>
          <a:p>
            <a:pPr marL="0" indent="0">
              <a:buNone/>
            </a:pPr>
            <a:r>
              <a:rPr lang="en-US" sz="7200" dirty="0"/>
              <a:t>Water Agent: Dawson			$ 2,066			$  3,100</a:t>
            </a:r>
          </a:p>
          <a:p>
            <a:pPr marL="0" indent="0">
              <a:buNone/>
            </a:pPr>
            <a:r>
              <a:rPr lang="en-US" sz="7200" dirty="0"/>
              <a:t>Repayment of bond principal: 		$  6,746 		$  6,746</a:t>
            </a:r>
          </a:p>
          <a:p>
            <a:pPr marL="0" indent="0">
              <a:buNone/>
            </a:pPr>
            <a:r>
              <a:rPr lang="en-US" sz="7200" dirty="0"/>
              <a:t>Repairs to System: 	           		</a:t>
            </a:r>
            <a:r>
              <a:rPr lang="en-US" sz="7200" u="sng" dirty="0"/>
              <a:t>$  6,405  		$  6,405 *</a:t>
            </a:r>
          </a:p>
          <a:p>
            <a:pPr marL="0" indent="0">
              <a:buNone/>
            </a:pPr>
            <a:r>
              <a:rPr lang="en-US" sz="7200" b="1" dirty="0"/>
              <a:t>Total:					$22,922 		$27,</a:t>
            </a:r>
            <a:r>
              <a:rPr lang="en-US" sz="7200" dirty="0"/>
              <a:t>651  **</a:t>
            </a:r>
          </a:p>
          <a:p>
            <a:pPr marL="0" indent="0">
              <a:buNone/>
            </a:pPr>
            <a:r>
              <a:rPr lang="en-US" sz="7200" b="1" dirty="0"/>
              <a:t>Minimum Projected Deficit for 2019		</a:t>
            </a:r>
            <a:r>
              <a:rPr lang="en-US" sz="7200" b="1"/>
              <a:t>		$  </a:t>
            </a:r>
            <a:r>
              <a:rPr lang="en-US" sz="7200" b="1" dirty="0"/>
              <a:t>2,901</a:t>
            </a:r>
          </a:p>
          <a:p>
            <a:pPr marL="0" indent="0">
              <a:buNone/>
            </a:pPr>
            <a:r>
              <a:rPr lang="en-US" sz="6400" dirty="0"/>
              <a:t>*   Assumes NO additional repairs for next four months!  </a:t>
            </a:r>
          </a:p>
          <a:p>
            <a:pPr marL="0" indent="0">
              <a:buNone/>
            </a:pPr>
            <a:r>
              <a:rPr lang="en-US" sz="6400" dirty="0"/>
              <a:t>**  Based on annual expenses and no additional repairs needed this year, each of the 33 water customers should have paid an additional minimum of $87.90 for 2019.  </a:t>
            </a:r>
          </a:p>
          <a:p>
            <a:pPr marL="0" indent="0">
              <a:buNone/>
            </a:pPr>
            <a:endParaRPr lang="en-US" sz="4800" dirty="0"/>
          </a:p>
          <a:p>
            <a:endParaRPr lang="en-US" dirty="0"/>
          </a:p>
          <a:p>
            <a:endParaRPr lang="en-US" dirty="0"/>
          </a:p>
        </p:txBody>
      </p:sp>
      <p:sp>
        <p:nvSpPr>
          <p:cNvPr id="2" name="Frame 1">
            <a:extLst>
              <a:ext uri="{FF2B5EF4-FFF2-40B4-BE49-F238E27FC236}">
                <a16:creationId xmlns:a16="http://schemas.microsoft.com/office/drawing/2014/main" id="{8FE57618-B869-E447-9A60-52863E2C246C}"/>
              </a:ext>
            </a:extLst>
          </p:cNvPr>
          <p:cNvSpPr/>
          <p:nvPr/>
        </p:nvSpPr>
        <p:spPr>
          <a:xfrm>
            <a:off x="264092" y="5029200"/>
            <a:ext cx="11539981" cy="537316"/>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8655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A799-1BE0-0D4D-9332-B2B6108579C7}"/>
              </a:ext>
            </a:extLst>
          </p:cNvPr>
          <p:cNvSpPr>
            <a:spLocks noGrp="1"/>
          </p:cNvSpPr>
          <p:nvPr>
            <p:ph type="title"/>
          </p:nvPr>
        </p:nvSpPr>
        <p:spPr>
          <a:xfrm>
            <a:off x="1069848" y="142504"/>
            <a:ext cx="10058400" cy="813970"/>
          </a:xfrm>
        </p:spPr>
        <p:txBody>
          <a:bodyPr/>
          <a:lstStyle/>
          <a:p>
            <a:r>
              <a:rPr lang="en-US" u="sng" dirty="0"/>
              <a:t>Facts Matter: </a:t>
            </a:r>
          </a:p>
        </p:txBody>
      </p:sp>
      <p:sp>
        <p:nvSpPr>
          <p:cNvPr id="3" name="Content Placeholder 2">
            <a:extLst>
              <a:ext uri="{FF2B5EF4-FFF2-40B4-BE49-F238E27FC236}">
                <a16:creationId xmlns:a16="http://schemas.microsoft.com/office/drawing/2014/main" id="{915E68CD-CAE9-D24D-AEFF-FD9984FBE3E8}"/>
              </a:ext>
            </a:extLst>
          </p:cNvPr>
          <p:cNvSpPr>
            <a:spLocks noGrp="1"/>
          </p:cNvSpPr>
          <p:nvPr>
            <p:ph idx="1"/>
          </p:nvPr>
        </p:nvSpPr>
        <p:spPr>
          <a:xfrm>
            <a:off x="1069847" y="956475"/>
            <a:ext cx="10275485" cy="5541308"/>
          </a:xfrm>
        </p:spPr>
        <p:txBody>
          <a:bodyPr>
            <a:normAutofit fontScale="62500" lnSpcReduction="20000"/>
          </a:bodyPr>
          <a:lstStyle/>
          <a:p>
            <a:r>
              <a:rPr lang="en-US" sz="3500" dirty="0"/>
              <a:t>The water system is unable to support itself based on current revenue. </a:t>
            </a:r>
          </a:p>
          <a:p>
            <a:r>
              <a:rPr lang="en-US" sz="3500" dirty="0"/>
              <a:t>It’s an over 50-year old system that despite best efforts, remains fragile. </a:t>
            </a:r>
          </a:p>
          <a:p>
            <a:r>
              <a:rPr lang="en-US" sz="3500" dirty="0"/>
              <a:t>Due to lack of funds, there are currently no preventive maintenance nor upgrade projects planned.</a:t>
            </a:r>
          </a:p>
          <a:p>
            <a:r>
              <a:rPr lang="en-US" sz="3500" dirty="0"/>
              <a:t>36% of all payments due through 9/1/2019 are currently past due.</a:t>
            </a:r>
          </a:p>
          <a:p>
            <a:r>
              <a:rPr lang="en-US" sz="3500" dirty="0"/>
              <a:t>To insure the financial viability of the Water System Enterprise all quarterly payments of $187.50  must be received no later than February 1, 2019, May 1, 2019, August 1, 2019 and November 1, 2019. In addition the following items will be implemented:</a:t>
            </a:r>
          </a:p>
          <a:p>
            <a:pPr lvl="2"/>
            <a:r>
              <a:rPr lang="en-US" sz="3200" dirty="0"/>
              <a:t>The 2020 annual water fee will increase by $25.00 per quarter to $850 annually per household.</a:t>
            </a:r>
          </a:p>
          <a:p>
            <a:pPr lvl="2"/>
            <a:r>
              <a:rPr lang="en-US" sz="3200" dirty="0">
                <a:solidFill>
                  <a:schemeClr val="tx1"/>
                </a:solidFill>
              </a:rPr>
              <a:t>A new policy will be implemented whereas a lien will be placed on the property owner who is more than 2 quarters in arrears. More details will follow within thirty days.</a:t>
            </a:r>
          </a:p>
        </p:txBody>
      </p:sp>
    </p:spTree>
    <p:extLst>
      <p:ext uri="{BB962C8B-B14F-4D97-AF65-F5344CB8AC3E}">
        <p14:creationId xmlns:p14="http://schemas.microsoft.com/office/powerpoint/2010/main" val="257014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A799-1BE0-0D4D-9332-B2B6108579C7}"/>
              </a:ext>
            </a:extLst>
          </p:cNvPr>
          <p:cNvSpPr>
            <a:spLocks noGrp="1"/>
          </p:cNvSpPr>
          <p:nvPr>
            <p:ph type="title"/>
          </p:nvPr>
        </p:nvSpPr>
        <p:spPr>
          <a:xfrm>
            <a:off x="1069848" y="142504"/>
            <a:ext cx="10058400" cy="813970"/>
          </a:xfrm>
        </p:spPr>
        <p:txBody>
          <a:bodyPr/>
          <a:lstStyle/>
          <a:p>
            <a:r>
              <a:rPr lang="en-US" u="sng" dirty="0"/>
              <a:t>Facts Matter: </a:t>
            </a:r>
          </a:p>
        </p:txBody>
      </p:sp>
      <p:sp>
        <p:nvSpPr>
          <p:cNvPr id="3" name="Content Placeholder 2">
            <a:extLst>
              <a:ext uri="{FF2B5EF4-FFF2-40B4-BE49-F238E27FC236}">
                <a16:creationId xmlns:a16="http://schemas.microsoft.com/office/drawing/2014/main" id="{915E68CD-CAE9-D24D-AEFF-FD9984FBE3E8}"/>
              </a:ext>
            </a:extLst>
          </p:cNvPr>
          <p:cNvSpPr>
            <a:spLocks noGrp="1"/>
          </p:cNvSpPr>
          <p:nvPr>
            <p:ph idx="1"/>
          </p:nvPr>
        </p:nvSpPr>
        <p:spPr>
          <a:xfrm>
            <a:off x="1069848" y="1285753"/>
            <a:ext cx="10058400" cy="6099484"/>
          </a:xfrm>
        </p:spPr>
        <p:txBody>
          <a:bodyPr>
            <a:normAutofit/>
          </a:bodyPr>
          <a:lstStyle/>
          <a:p>
            <a:r>
              <a:rPr lang="en-US" sz="2200" dirty="0"/>
              <a:t>The Commissioners do not have the ability to predict or prevent lightening strikes, weather related conditions or general failures that cause the system to shut down. When the system does shut down, our primary focus and that of our Water Agent, is to always get it up and running as quickly as possible.   </a:t>
            </a:r>
          </a:p>
          <a:p>
            <a:r>
              <a:rPr lang="en-US" sz="2200" dirty="0"/>
              <a:t>We are completely transparent via bank statements available at the monthly meetings as to where CCVD money is spent.  </a:t>
            </a:r>
          </a:p>
          <a:p>
            <a:r>
              <a:rPr lang="en-US" sz="2200" dirty="0"/>
              <a:t>In addition, decisions are made based on what we believe is in the best interest and safety of ALL residents.    </a:t>
            </a:r>
          </a:p>
          <a:p>
            <a:r>
              <a:rPr lang="en-US" sz="2200" dirty="0"/>
              <a:t>Your participation at monthly meetings is welcomed and appreciated. </a:t>
            </a:r>
          </a:p>
        </p:txBody>
      </p:sp>
    </p:spTree>
    <p:extLst>
      <p:ext uri="{BB962C8B-B14F-4D97-AF65-F5344CB8AC3E}">
        <p14:creationId xmlns:p14="http://schemas.microsoft.com/office/powerpoint/2010/main" val="3609816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6297</TotalTime>
  <Words>637</Words>
  <Application>Microsoft Macintosh PowerPoint</Application>
  <PresentationFormat>Widescreen</PresentationFormat>
  <Paragraphs>50</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News Gothic MT</vt:lpstr>
      <vt:lpstr>Wingdings 2</vt:lpstr>
      <vt:lpstr>Breeze</vt:lpstr>
      <vt:lpstr>FACTS MATTER</vt:lpstr>
      <vt:lpstr>CCVD Water System Overview</vt:lpstr>
      <vt:lpstr>CCVD Water System Overview</vt:lpstr>
      <vt:lpstr>CCVD Water System Overview</vt:lpstr>
      <vt:lpstr>CCVD Water Enterprise P&amp;L</vt:lpstr>
      <vt:lpstr>Facts Matter: </vt:lpstr>
      <vt:lpstr>Facts Matter: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 Matter: CCVD water system </dc:title>
  <dc:creator>Microsoft Office User</dc:creator>
  <cp:lastModifiedBy>Microsoft Office User</cp:lastModifiedBy>
  <cp:revision>62</cp:revision>
  <cp:lastPrinted>2019-09-05T17:59:58Z</cp:lastPrinted>
  <dcterms:created xsi:type="dcterms:W3CDTF">2019-08-23T15:02:43Z</dcterms:created>
  <dcterms:modified xsi:type="dcterms:W3CDTF">2019-09-10T12:54:16Z</dcterms:modified>
</cp:coreProperties>
</file>